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Garamond" panose="02020404030301010803" pitchFamily="18" charset="0"/>
      <p:regular r:id="rId24"/>
      <p:bold r:id="rId25"/>
      <p:italic r:id="rId26"/>
      <p:boldItalic r:id="rId27"/>
    </p:embeddedFont>
    <p:embeddedFont>
      <p:font typeface="Limelight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AJ+t5T+Zul6fiIT3fQ8iUeuou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5396C-5D8C-4DEF-AD42-67F6A99A0441}">
  <a:tblStyle styleId="{D035396C-5D8C-4DEF-AD42-67F6A99A0441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F2E8"/>
          </a:solidFill>
        </a:fill>
      </a:tcStyle>
    </a:wholeTbl>
    <a:band1H>
      <a:tcTxStyle/>
      <a:tcStyle>
        <a:tcBdr/>
        <a:fill>
          <a:solidFill>
            <a:srgbClr val="F1E4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1E4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725bb02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6725bb02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2" descr="HD-PanelTitle-GrommetsCombin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2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3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Google Shape;99;p3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3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Google Shape;115;p3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Google Shape;116;p3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p3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3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" name="Google Shape;138;p3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2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" name="Google Shape;33;p2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2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2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2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2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1" descr="HD-PanelContent-GrommetsCombin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blefallsisd.org/domain/2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2688165" y="3153084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Limelight"/>
              <a:buNone/>
            </a:pPr>
            <a:r>
              <a:rPr lang="en-US" sz="6000">
                <a:latin typeface="Limelight"/>
                <a:ea typeface="Limelight"/>
                <a:cs typeface="Limelight"/>
                <a:sym typeface="Limelight"/>
              </a:rPr>
              <a:t>WELCOME TO </a:t>
            </a:r>
            <a:r>
              <a:rPr lang="en-US" sz="6000">
                <a:solidFill>
                  <a:srgbClr val="7030A0"/>
                </a:solidFill>
                <a:latin typeface="Limelight"/>
                <a:ea typeface="Limelight"/>
                <a:cs typeface="Limelight"/>
                <a:sym typeface="Limelight"/>
              </a:rPr>
              <a:t>Marble Falls </a:t>
            </a:r>
            <a:br>
              <a:rPr lang="en-US" sz="6000">
                <a:latin typeface="Limelight"/>
                <a:ea typeface="Limelight"/>
                <a:cs typeface="Limelight"/>
                <a:sym typeface="Limelight"/>
              </a:rPr>
            </a:br>
            <a:r>
              <a:rPr lang="en-US" sz="6000">
                <a:solidFill>
                  <a:srgbClr val="7030A0"/>
                </a:solidFill>
                <a:latin typeface="Limelight"/>
                <a:ea typeface="Limelight"/>
                <a:cs typeface="Limelight"/>
                <a:sym typeface="Limelight"/>
              </a:rPr>
              <a:t>HIGH SCHOOL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GPA and Rank	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body" idx="1"/>
          </p:nvPr>
        </p:nvSpPr>
        <p:spPr>
          <a:xfrm>
            <a:off x="778933" y="2902998"/>
            <a:ext cx="10117664" cy="297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GPA and rank are sent to apply for colleges at the end of the Junior year.</a:t>
            </a:r>
            <a:endParaRPr/>
          </a:p>
          <a:p>
            <a:pPr marL="285750" lvl="0" indent="-285750" algn="ctr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Rank at the end of the Junior year or Senior year can be used to determine admission to  colleges/universities including automatic admission for Texas colleges/universities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>
            <a:spLocks noGrp="1"/>
          </p:cNvSpPr>
          <p:nvPr>
            <p:ph type="title"/>
          </p:nvPr>
        </p:nvSpPr>
        <p:spPr>
          <a:xfrm>
            <a:off x="728133" y="982132"/>
            <a:ext cx="1081193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 b="1"/>
              <a:t>Automatic Admission Requirements for Texas Public Universities (could change)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1295402" y="2478305"/>
            <a:ext cx="36620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UT Austin</a:t>
            </a:r>
            <a:endParaRPr sz="18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263F"/>
                </a:solidFill>
              </a:rPr>
              <a:t>-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Must be in top 6% of graduating class</a:t>
            </a:r>
            <a:endParaRPr sz="16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1295402" y="3124636"/>
            <a:ext cx="37920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rPr>
              <a:t>Texas A&amp;M</a:t>
            </a:r>
            <a:endParaRPr sz="2000">
              <a:solidFill>
                <a:schemeClr val="accent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-Top 10%: No test score requirements.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-Top 25%: Individual review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1295400" y="4047975"/>
            <a:ext cx="366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Texas Tech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Top 10%: No test score requirements.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Top 25%: SAT 1180; ACT 24</a:t>
            </a:r>
            <a:endParaRPr sz="16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1295400" y="4971300"/>
            <a:ext cx="385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Texas State University</a:t>
            </a:r>
            <a:endParaRPr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Top 10%: No test score</a:t>
            </a: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requirements.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7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Top 25%: SAT 1000; ACT 20</a:t>
            </a:r>
            <a:endParaRPr sz="17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5611436" y="2588148"/>
            <a:ext cx="6096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Sul Ross State University</a:t>
            </a:r>
            <a:endParaRPr sz="180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263F"/>
                </a:solidFill>
              </a:rPr>
              <a:t>-</a:t>
            </a: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Students in the top 50% receive assured admission</a:t>
            </a:r>
            <a:r>
              <a:rPr lang="en-US" sz="17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7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5611415" y="4686513"/>
            <a:ext cx="6096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Angelo State University</a:t>
            </a:r>
            <a:endParaRPr sz="180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-Top 25%: No test score requirements.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-Top 50%: SAT 920; ACT 17</a:t>
            </a:r>
            <a:endParaRPr sz="1600" b="0" i="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5611415" y="3492885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UT Permian Basin</a:t>
            </a:r>
            <a:endParaRPr sz="180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</a:rPr>
              <a:t>-</a:t>
            </a:r>
            <a:r>
              <a:rPr lang="en-US" sz="1800">
                <a:solidFill>
                  <a:srgbClr val="12263F"/>
                </a:solidFill>
                <a:latin typeface="Arial"/>
                <a:ea typeface="Arial"/>
                <a:cs typeface="Arial"/>
                <a:sym typeface="Arial"/>
              </a:rPr>
              <a:t>Must be in top 25% of graduating class.</a:t>
            </a:r>
            <a:endParaRPr sz="1800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263F"/>
                </a:solidFill>
              </a:rPr>
              <a:t>26-50% - SAT 1020 or  ACT 20</a:t>
            </a:r>
            <a:endParaRPr sz="1800">
              <a:solidFill>
                <a:srgbClr val="12263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>
            <a:spLocks noGrp="1"/>
          </p:cNvSpPr>
          <p:nvPr>
            <p:ph type="title"/>
          </p:nvPr>
        </p:nvSpPr>
        <p:spPr>
          <a:xfrm>
            <a:off x="1295402" y="660398"/>
            <a:ext cx="9601196" cy="75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Assured Admission (Guaranteed to get in)!</a:t>
            </a:r>
            <a:endParaRPr/>
          </a:p>
        </p:txBody>
      </p:sp>
      <p:pic>
        <p:nvPicPr>
          <p:cNvPr id="217" name="Google Shape;21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425" y="1413925"/>
            <a:ext cx="10635750" cy="48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title"/>
          </p:nvPr>
        </p:nvSpPr>
        <p:spPr>
          <a:xfrm>
            <a:off x="838200" y="548639"/>
            <a:ext cx="10515600" cy="11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The Distinguished Level of Achievement</a:t>
            </a:r>
            <a:br>
              <a:rPr lang="en-US"/>
            </a:br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body" idx="1"/>
          </p:nvPr>
        </p:nvSpPr>
        <p:spPr>
          <a:xfrm>
            <a:off x="838200" y="1306285"/>
            <a:ext cx="10515600" cy="4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en-US" b="1"/>
              <a:t>The Distinguished Level of Achievement will: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Allows students to be considered for Top 10% automatic admissions eligibility at any Texas public university with the exception of The University of Texas at Austin;  Automatic admission standards for UT are established during the student’s junior year</a:t>
            </a:r>
            <a:endParaRPr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endParaRPr b="1"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en-US" b="1"/>
              <a:t>What it means</a:t>
            </a:r>
            <a:endParaRPr/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The Distinguished Level of Achievement requires more math and more science than the Foundation High School Program. </a:t>
            </a:r>
            <a:endParaRPr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en-US" b="1" u="sng"/>
              <a:t>The Distinguished Level of Achievement requires:</a:t>
            </a:r>
            <a:endParaRPr/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 A total of four credits in math, including Algebra II;</a:t>
            </a:r>
            <a:endParaRPr/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 A total of four credits in science; and</a:t>
            </a:r>
            <a:endParaRPr/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 Successful completion of an endorsement in your area of interest.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14"/>
          <p:cNvGraphicFramePr/>
          <p:nvPr/>
        </p:nvGraphicFramePr>
        <p:xfrm>
          <a:off x="1828800" y="12494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{D035396C-5D8C-4DEF-AD42-67F6A99A0441}</a:tableStyleId>
              </a:tblPr>
              <a:tblGrid>
                <a:gridCol w="22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Subject Area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Number of Required Credits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English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4: English 1, II, III, IV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4: Algebra 1 &amp; Geometry plus 2 additional math credits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Science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4: Biology, IPC, Chem or Physics plus 2 additional science credits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Social Studies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 (4 recommended) World Geo or WH, USH and Gov/Eco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LOTE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 levels in </a:t>
                      </a:r>
                      <a:r>
                        <a:rPr lang="en-US" sz="1800" b="1" u="sng"/>
                        <a:t>same</a:t>
                      </a:r>
                      <a:r>
                        <a:rPr lang="en-US" sz="1800"/>
                        <a:t> foreign language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 credit in PE or PE equivalent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Fine Arts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1: Art, Dance, Band, Choir, Theater, Floral Design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Electives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28 Total Credits Required for Graduation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title" idx="4294967295"/>
          </p:nvPr>
        </p:nvSpPr>
        <p:spPr>
          <a:xfrm>
            <a:off x="719667" y="785440"/>
            <a:ext cx="10642599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 sz="4200"/>
              <a:t>What are the five endorsement areas (need one to graduate on the recommended or higher grad plan)?</a:t>
            </a:r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body" idx="4294967295"/>
          </p:nvPr>
        </p:nvSpPr>
        <p:spPr>
          <a:xfrm>
            <a:off x="609841" y="1970088"/>
            <a:ext cx="9897291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0150" lvl="2" indent="-285750" algn="l" rtl="0">
              <a:spcBef>
                <a:spcPts val="0"/>
              </a:spcBef>
              <a:spcAft>
                <a:spcPts val="0"/>
              </a:spcAft>
              <a:buSzPts val="1610"/>
              <a:buChar char="•"/>
            </a:pPr>
            <a:r>
              <a:rPr lang="en-US" sz="1400" b="1" u="sng"/>
              <a:t>1</a:t>
            </a:r>
            <a:r>
              <a:rPr lang="en-US" sz="2000" b="1" u="sng"/>
              <a:t>. STEM </a:t>
            </a:r>
            <a:endParaRPr sz="20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        		</a:t>
            </a:r>
            <a:endParaRPr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b="1" u="sng"/>
              <a:t>2. Public Services </a:t>
            </a:r>
            <a:endParaRPr sz="20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        		</a:t>
            </a:r>
            <a:endParaRPr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b="1" u="sng"/>
              <a:t>3. Business and Industry </a:t>
            </a:r>
            <a:endParaRPr sz="20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      		 	</a:t>
            </a:r>
            <a:endParaRPr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b="1" u="sng"/>
              <a:t>4. Arts and Humanities </a:t>
            </a:r>
            <a:endParaRPr sz="20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			</a:t>
            </a:r>
            <a:endParaRPr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b="1" u="sng"/>
              <a:t>5. Multidisciplinary Studies </a:t>
            </a:r>
            <a:endParaRPr sz="20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      			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00" y="931638"/>
            <a:ext cx="109537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288" y="4645063"/>
            <a:ext cx="109251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1202938"/>
            <a:ext cx="10925175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590" y="3326792"/>
            <a:ext cx="10660816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63" y="891425"/>
            <a:ext cx="1096327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725bb0254_0_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6725bb0254_0_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258" name="Google Shape;258;g26725bb025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762" y="551150"/>
            <a:ext cx="10702476" cy="57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1295402" y="2709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Meet our Counseling staff!</a:t>
            </a:r>
            <a:endParaRPr/>
          </a:p>
        </p:txBody>
      </p:sp>
      <p:pic>
        <p:nvPicPr>
          <p:cNvPr id="149" name="Google Shape;14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600" y="1372474"/>
            <a:ext cx="5734050" cy="4781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End of Course Exams (STAAR Tests)</a:t>
            </a:r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English 1 (9</a:t>
            </a:r>
            <a:r>
              <a:rPr lang="en-US" baseline="30000"/>
              <a:t>th</a:t>
            </a:r>
            <a:r>
              <a:rPr lang="en-US"/>
              <a:t>)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Algebra 1 (9</a:t>
            </a:r>
            <a:r>
              <a:rPr lang="en-US" baseline="30000"/>
              <a:t>th</a:t>
            </a:r>
            <a:r>
              <a:rPr lang="en-US"/>
              <a:t>) – 8th graders in Algebra 1 will take this in middle school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Biology (9</a:t>
            </a:r>
            <a:r>
              <a:rPr lang="en-US" baseline="30000"/>
              <a:t>th</a:t>
            </a:r>
            <a:r>
              <a:rPr lang="en-US"/>
              <a:t>)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English II (10</a:t>
            </a:r>
            <a:r>
              <a:rPr lang="en-US" baseline="30000"/>
              <a:t>th</a:t>
            </a:r>
            <a:r>
              <a:rPr lang="en-US"/>
              <a:t>)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US History (11</a:t>
            </a:r>
            <a:r>
              <a:rPr lang="en-US" baseline="30000"/>
              <a:t>th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Counseling website:</a:t>
            </a:r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https://www.marblefallsisd.org/domain/245</a:t>
            </a:r>
            <a:r>
              <a:rPr lang="en-US"/>
              <a:t> 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b="1" u="sng"/>
              <a:t>Our website has lots of information:</a:t>
            </a:r>
            <a:endParaRPr b="1" u="sng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Scheduling	, needed forms, Dual Credit info, presentations, scholarship info, senior information, summer information, testing, suicide or self-harm/community resources, club and organizations, etc.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</a:pPr>
            <a:r>
              <a:rPr lang="en-US" sz="7200"/>
              <a:t>Grades Matter</a:t>
            </a: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280"/>
              <a:buNone/>
            </a:pPr>
            <a:r>
              <a:rPr lang="en-US" sz="7200"/>
              <a:t>Attendance Matters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Grades/Attendance</a:t>
            </a:r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You must make a 70 or higher to pass a course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You must not miss more than 10 days per semester in order to receive credit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Semester grades within the same school year can long average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English 1 Fall = 65		English 1 Spring = 75		English 1 – 70 for 1 credit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English 1 Fall = 65		English 1 Spring = 72		English 1 – 68 must repeat course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Grade Classification in High School</a:t>
            </a:r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00250" lvl="4" indent="-262889" algn="l" rtl="0">
              <a:spcBef>
                <a:spcPts val="0"/>
              </a:spcBef>
              <a:spcAft>
                <a:spcPts val="0"/>
              </a:spcAft>
              <a:buSzPts val="4140"/>
              <a:buFont typeface="Arial"/>
              <a:buChar char="•"/>
            </a:pPr>
            <a:r>
              <a:rPr lang="en-US" sz="3600"/>
              <a:t>0 – 5.5 credits  	    = 9</a:t>
            </a:r>
            <a:r>
              <a:rPr lang="en-US" sz="3600" baseline="30000"/>
              <a:t>th</a:t>
            </a:r>
            <a:r>
              <a:rPr lang="en-US" sz="3600"/>
              <a:t> grade</a:t>
            </a:r>
            <a:endParaRPr/>
          </a:p>
          <a:p>
            <a:pPr marL="285750" lvl="0" indent="-285750" algn="ctr" rtl="0">
              <a:spcBef>
                <a:spcPts val="1320"/>
              </a:spcBef>
              <a:spcAft>
                <a:spcPts val="0"/>
              </a:spcAft>
              <a:buSzPts val="4140"/>
              <a:buFont typeface="Arial"/>
              <a:buChar char="•"/>
            </a:pPr>
            <a:r>
              <a:rPr lang="en-US" sz="3600"/>
              <a:t>6 – 12.5 credits 		=	10</a:t>
            </a:r>
            <a:r>
              <a:rPr lang="en-US" sz="3600" baseline="30000"/>
              <a:t>th</a:t>
            </a:r>
            <a:r>
              <a:rPr lang="en-US" sz="3600"/>
              <a:t> grade</a:t>
            </a:r>
            <a:endParaRPr/>
          </a:p>
          <a:p>
            <a:pPr marL="285750" lvl="0" indent="-285750" algn="ctr" rtl="0">
              <a:spcBef>
                <a:spcPts val="1320"/>
              </a:spcBef>
              <a:spcAft>
                <a:spcPts val="0"/>
              </a:spcAft>
              <a:buSzPts val="4140"/>
              <a:buFont typeface="Arial"/>
              <a:buChar char="•"/>
            </a:pPr>
            <a:r>
              <a:rPr lang="en-US" sz="3600"/>
              <a:t>13 – 19.5 credits 	= 	11</a:t>
            </a:r>
            <a:r>
              <a:rPr lang="en-US" sz="3600" baseline="30000"/>
              <a:t>th</a:t>
            </a:r>
            <a:r>
              <a:rPr lang="en-US" sz="3600"/>
              <a:t> grade</a:t>
            </a:r>
            <a:endParaRPr/>
          </a:p>
          <a:p>
            <a:pPr marL="285750" lvl="0" indent="-285750" algn="ctr" rtl="0">
              <a:spcBef>
                <a:spcPts val="1320"/>
              </a:spcBef>
              <a:spcAft>
                <a:spcPts val="0"/>
              </a:spcAft>
              <a:buSzPts val="4140"/>
              <a:buFont typeface="Arial"/>
              <a:buChar char="•"/>
            </a:pPr>
            <a:r>
              <a:rPr lang="en-US" sz="3600"/>
              <a:t>20+ credits 			=  12</a:t>
            </a:r>
            <a:r>
              <a:rPr lang="en-US" sz="3600" baseline="30000"/>
              <a:t>th</a:t>
            </a:r>
            <a:r>
              <a:rPr lang="en-US" sz="3600"/>
              <a:t> grade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1143002" y="575732"/>
            <a:ext cx="9601196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What is GPA?</a:t>
            </a:r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1295401" y="1337733"/>
            <a:ext cx="9601196" cy="453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 sz="3200"/>
              <a:t>Grade Point Average - #1 thing colleges look at!</a:t>
            </a:r>
            <a:endParaRPr/>
          </a:p>
          <a:p>
            <a:pPr marL="285750" lvl="0" indent="-69595" algn="l" rtl="0">
              <a:spcBef>
                <a:spcPts val="1192"/>
              </a:spcBef>
              <a:spcAft>
                <a:spcPts val="0"/>
              </a:spcAft>
              <a:buSzPct val="115000"/>
              <a:buNone/>
            </a:pPr>
            <a:endParaRPr sz="3200"/>
          </a:p>
          <a:p>
            <a:pPr marL="285750" lvl="0" indent="-285750" algn="l" rtl="0">
              <a:spcBef>
                <a:spcPts val="1192"/>
              </a:spcBef>
              <a:spcAft>
                <a:spcPts val="0"/>
              </a:spcAft>
              <a:buSzPct val="115000"/>
              <a:buChar char="•"/>
            </a:pPr>
            <a:r>
              <a:rPr lang="en-US" sz="3200"/>
              <a:t>Included in GPA are core classes, foreign language and any “Honors, Dual Credit (available to all students), On-Ramps or AP course taken on campus. Summer school or correspondence courses do not count.</a:t>
            </a:r>
            <a:endParaRPr/>
          </a:p>
          <a:p>
            <a:pPr marL="742950" lvl="1" indent="-285750" algn="l" rtl="0">
              <a:spcBef>
                <a:spcPts val="1118"/>
              </a:spcBef>
              <a:spcAft>
                <a:spcPts val="0"/>
              </a:spcAft>
              <a:buSzPct val="115000"/>
              <a:buChar char="•"/>
            </a:pPr>
            <a:r>
              <a:rPr lang="en-US" sz="2800"/>
              <a:t>Core classes are English, Math, Science, and Social Studies </a:t>
            </a:r>
            <a:endParaRPr/>
          </a:p>
          <a:p>
            <a:pPr marL="285750" lvl="0" indent="-285750" algn="l" rtl="0">
              <a:spcBef>
                <a:spcPts val="1192"/>
              </a:spcBef>
              <a:spcAft>
                <a:spcPts val="0"/>
              </a:spcAft>
              <a:buSzPct val="115000"/>
              <a:buChar char="•"/>
            </a:pPr>
            <a:r>
              <a:rPr lang="en-US" sz="3200"/>
              <a:t>GPA starts with the first high school credit course taken on our campus (middle school grades do not count in GPA)!</a:t>
            </a:r>
            <a:endParaRPr/>
          </a:p>
          <a:p>
            <a:pPr marL="285750" lvl="0" indent="-123634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0069" y="574775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On-Level/DC/Honors/AP/On-Ramps</a:t>
            </a:r>
            <a:endParaRPr/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399" y="1571097"/>
            <a:ext cx="5266267" cy="185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398" y="3413046"/>
            <a:ext cx="5266267" cy="282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6974825" y="2492775"/>
            <a:ext cx="44976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Tier I—Eligible AP courses and OnRamps courses </a:t>
            </a:r>
            <a:endParaRPr sz="25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Tier II—Eligible dual credit courses and courses locally designated as honors </a:t>
            </a:r>
            <a:endParaRPr sz="25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Tier III—All other eligible courses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 idx="4294967295"/>
          </p:nvPr>
        </p:nvSpPr>
        <p:spPr>
          <a:xfrm>
            <a:off x="0" y="714375"/>
            <a:ext cx="9601200" cy="81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         What is Class Rank?</a:t>
            </a:r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body" idx="4294967295"/>
          </p:nvPr>
        </p:nvSpPr>
        <p:spPr>
          <a:xfrm>
            <a:off x="961997" y="1688042"/>
            <a:ext cx="9644743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Based on your weighted GPA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Only includes the courses that count in GPA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Top 10% can get automatic admission to Texas public colleges (see automatic admissions chart). You can apply to colleges at the end of your Junior year, so you have 6 semesters to impress colleges!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Your rank is determined by your GPA and the total number of students in your class: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Divide your class rank by the total number of students in your class to get your percentile rank. Hint – your class size will likely get smaller each year.</a:t>
            </a:r>
            <a:endParaRPr/>
          </a:p>
          <a:p>
            <a:pPr marL="1200150" lvl="2" indent="-154305" algn="l" rtl="0"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1200150" lvl="2" indent="-154305" algn="l" rtl="0"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1200150" lvl="2" indent="-154305" algn="l" rtl="0"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Widescreen</PresentationFormat>
  <Paragraphs>114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Limelight</vt:lpstr>
      <vt:lpstr>Garamond</vt:lpstr>
      <vt:lpstr>Organic</vt:lpstr>
      <vt:lpstr>WELCOME TO Marble Falls  HIGH SCHOOL</vt:lpstr>
      <vt:lpstr>Meet our Counseling staff!</vt:lpstr>
      <vt:lpstr>Counseling website:</vt:lpstr>
      <vt:lpstr>Grades Matter</vt:lpstr>
      <vt:lpstr>Grades/Attendance</vt:lpstr>
      <vt:lpstr>Grade Classification in High School</vt:lpstr>
      <vt:lpstr>What is GPA?</vt:lpstr>
      <vt:lpstr>On-Level/DC/Honors/AP/On-Ramps</vt:lpstr>
      <vt:lpstr>         What is Class Rank?</vt:lpstr>
      <vt:lpstr>GPA and Rank </vt:lpstr>
      <vt:lpstr>Automatic Admission Requirements for Texas Public Universities (could change)</vt:lpstr>
      <vt:lpstr>Assured Admission (Guaranteed to get in)!</vt:lpstr>
      <vt:lpstr>The Distinguished Level of Achievement </vt:lpstr>
      <vt:lpstr>PowerPoint Presentation</vt:lpstr>
      <vt:lpstr>What are the five endorsement areas (need one to graduate on the recommended or higher grad plan)?</vt:lpstr>
      <vt:lpstr>PowerPoint Presentation</vt:lpstr>
      <vt:lpstr>PowerPoint Presentation</vt:lpstr>
      <vt:lpstr>PowerPoint Presentation</vt:lpstr>
      <vt:lpstr>PowerPoint Presentation</vt:lpstr>
      <vt:lpstr>End of Course Exams (STAAR Tests)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Marble Falls  HIGH SCHOOL</dc:title>
  <dc:creator>Angela Burton</dc:creator>
  <cp:lastModifiedBy>Teets, Duane</cp:lastModifiedBy>
  <cp:revision>1</cp:revision>
  <dcterms:created xsi:type="dcterms:W3CDTF">2019-07-24T13:24:59Z</dcterms:created>
  <dcterms:modified xsi:type="dcterms:W3CDTF">2024-01-30T21:35:30Z</dcterms:modified>
</cp:coreProperties>
</file>